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8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91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7F28EE-6124-4794-BD4E-41DED2EF30DC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29A83B-41F3-442B-A1A9-0C25833A19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0648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0"/>
            <a:ext cx="7039155" cy="300995"/>
          </a:xfrm>
        </p:spPr>
        <p:txBody>
          <a:bodyPr anchor="b">
            <a:normAutofit/>
          </a:bodyPr>
          <a:lstStyle>
            <a:lvl1pPr algn="l">
              <a:defRPr sz="12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（事業者名）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-1" y="306751"/>
            <a:ext cx="7625752" cy="236717"/>
          </a:xfrm>
        </p:spPr>
        <p:txBody>
          <a:bodyPr>
            <a:normAutofit/>
          </a:bodyPr>
          <a:lstStyle>
            <a:lvl1pPr marL="0" indent="0" algn="l">
              <a:buNone/>
              <a:defRPr sz="11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/>
              <a:t>（事業名）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FD258-6F69-41AD-80A9-470EEBCE0AB5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CF51B-344D-4B99-B40C-7B23284F95A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BFF1E7EC-4005-9007-88A1-7AFFB0452A41}"/>
              </a:ext>
            </a:extLst>
          </p:cNvPr>
          <p:cNvCxnSpPr>
            <a:cxnSpLocks/>
          </p:cNvCxnSpPr>
          <p:nvPr userDrawn="1"/>
        </p:nvCxnSpPr>
        <p:spPr>
          <a:xfrm>
            <a:off x="7546" y="621105"/>
            <a:ext cx="9108000" cy="0"/>
          </a:xfrm>
          <a:prstGeom prst="line">
            <a:avLst/>
          </a:prstGeom>
          <a:ln w="38100" cmpd="dbl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Subtitle 2">
            <a:extLst>
              <a:ext uri="{FF2B5EF4-FFF2-40B4-BE49-F238E27FC236}">
                <a16:creationId xmlns:a16="http://schemas.microsoft.com/office/drawing/2014/main" id="{B2D81F92-B42A-2E69-8D51-3E8611EE9FAF}"/>
              </a:ext>
            </a:extLst>
          </p:cNvPr>
          <p:cNvSpPr txBox="1">
            <a:spLocks/>
          </p:cNvSpPr>
          <p:nvPr userDrawn="1"/>
        </p:nvSpPr>
        <p:spPr>
          <a:xfrm>
            <a:off x="7813014" y="4103"/>
            <a:ext cx="1330986" cy="275535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 anchor="ctr">
            <a:normAutofit fontScale="925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11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b="1" dirty="0">
                <a:solidFill>
                  <a:schemeClr val="bg1"/>
                </a:solidFill>
              </a:rPr>
              <a:t>別紙（第２号様式）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406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FD258-6F69-41AD-80A9-470EEBCE0AB5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CF51B-344D-4B99-B40C-7B23284F95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499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FD258-6F69-41AD-80A9-470EEBCE0AB5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CF51B-344D-4B99-B40C-7B23284F95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7849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FD258-6F69-41AD-80A9-470EEBCE0AB5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CF51B-344D-4B99-B40C-7B23284F95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8392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FD258-6F69-41AD-80A9-470EEBCE0AB5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CF51B-344D-4B99-B40C-7B23284F95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7464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FD258-6F69-41AD-80A9-470EEBCE0AB5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CF51B-344D-4B99-B40C-7B23284F95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3848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FD258-6F69-41AD-80A9-470EEBCE0AB5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CF51B-344D-4B99-B40C-7B23284F95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3740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FD258-6F69-41AD-80A9-470EEBCE0AB5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CF51B-344D-4B99-B40C-7B23284F95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4735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FD258-6F69-41AD-80A9-470EEBCE0AB5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CF51B-344D-4B99-B40C-7B23284F95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14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FD258-6F69-41AD-80A9-470EEBCE0AB5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CF51B-344D-4B99-B40C-7B23284F95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413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FD258-6F69-41AD-80A9-470EEBCE0AB5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CF51B-344D-4B99-B40C-7B23284F95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1974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6CFD258-6F69-41AD-80A9-470EEBCE0AB5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3CF51B-344D-4B99-B40C-7B23284F95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3018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8180E3-8402-BE23-4147-C6AD9C8C03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ln>
            <a:noFill/>
          </a:ln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7A60E20-BB4E-ECC2-8E04-4A62911A4E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332019"/>
            <a:ext cx="7767782" cy="236717"/>
          </a:xfrm>
        </p:spPr>
        <p:txBody>
          <a:bodyPr>
            <a:normAutofit lnSpcReduction="10000"/>
          </a:bodyPr>
          <a:lstStyle/>
          <a:p>
            <a:endParaRPr kumimoji="1" lang="ja-JP" altLang="en-US" dirty="0"/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C41C1D02-9863-D6DE-0378-8FFE01BC8F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4133905"/>
              </p:ext>
            </p:extLst>
          </p:nvPr>
        </p:nvGraphicFramePr>
        <p:xfrm>
          <a:off x="101600" y="685800"/>
          <a:ext cx="8928001" cy="6126804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1146126">
                  <a:extLst>
                    <a:ext uri="{9D8B030D-6E8A-4147-A177-3AD203B41FA5}">
                      <a16:colId xmlns:a16="http://schemas.microsoft.com/office/drawing/2014/main" val="2566094230"/>
                    </a:ext>
                  </a:extLst>
                </a:gridCol>
                <a:gridCol w="3170260">
                  <a:extLst>
                    <a:ext uri="{9D8B030D-6E8A-4147-A177-3AD203B41FA5}">
                      <a16:colId xmlns:a16="http://schemas.microsoft.com/office/drawing/2014/main" val="3708290126"/>
                    </a:ext>
                  </a:extLst>
                </a:gridCol>
                <a:gridCol w="1261227">
                  <a:extLst>
                    <a:ext uri="{9D8B030D-6E8A-4147-A177-3AD203B41FA5}">
                      <a16:colId xmlns:a16="http://schemas.microsoft.com/office/drawing/2014/main" val="524490985"/>
                    </a:ext>
                  </a:extLst>
                </a:gridCol>
                <a:gridCol w="3350388">
                  <a:extLst>
                    <a:ext uri="{9D8B030D-6E8A-4147-A177-3AD203B41FA5}">
                      <a16:colId xmlns:a16="http://schemas.microsoft.com/office/drawing/2014/main" val="43008313"/>
                    </a:ext>
                  </a:extLst>
                </a:gridCol>
              </a:tblGrid>
              <a:tr h="15188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ja-JP" sz="1050" kern="1200" dirty="0">
                          <a:solidFill>
                            <a:schemeClr val="dk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地域の課題及びこれまでの取組</a:t>
                      </a:r>
                      <a:endParaRPr kumimoji="1" lang="ja-JP" altLang="en-US" sz="1050" kern="1200" dirty="0">
                        <a:solidFill>
                          <a:schemeClr val="dk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kern="1200" dirty="0">
                          <a:solidFill>
                            <a:schemeClr val="dk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本事業</a:t>
                      </a:r>
                      <a:r>
                        <a:rPr kumimoji="1" lang="ja-JP" altLang="en-US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の目的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2140432"/>
                  </a:ext>
                </a:extLst>
              </a:tr>
              <a:tr h="115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ターゲット像の詳細と設定理由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7340674"/>
                  </a:ext>
                </a:extLst>
              </a:tr>
              <a:tr h="115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コンテンツ・　取組の具体的　内容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69230763"/>
                  </a:ext>
                </a:extLst>
              </a:tr>
              <a:tr h="115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kern="1200" dirty="0">
                          <a:solidFill>
                            <a:schemeClr val="dk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実施までの　　スケジュール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実施体制</a:t>
                      </a:r>
                      <a:endParaRPr kumimoji="1" lang="en-US" altLang="ja-JP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7437967"/>
                  </a:ext>
                </a:extLst>
              </a:tr>
              <a:tr h="115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事業の目標</a:t>
                      </a:r>
                      <a:endParaRPr kumimoji="1" lang="en-US" altLang="ja-JP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（収益性</a:t>
                      </a:r>
                      <a:r>
                        <a:rPr kumimoji="1" lang="en-US" altLang="ja-JP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/KPI</a:t>
                      </a:r>
                      <a:r>
                        <a:rPr kumimoji="1" lang="ja-JP" altLang="en-US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）</a:t>
                      </a:r>
                      <a:endParaRPr kumimoji="1" lang="en-US" altLang="ja-JP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3953321"/>
                  </a:ext>
                </a:extLst>
              </a:tr>
            </a:tbl>
          </a:graphicData>
        </a:graphic>
      </p:graphicFrame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E56714DE-DE97-D8CC-F9BA-C24BFA1054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8447706"/>
              </p:ext>
            </p:extLst>
          </p:nvPr>
        </p:nvGraphicFramePr>
        <p:xfrm>
          <a:off x="1332948" y="5716183"/>
          <a:ext cx="7632000" cy="10058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312000">
                  <a:extLst>
                    <a:ext uri="{9D8B030D-6E8A-4147-A177-3AD203B41FA5}">
                      <a16:colId xmlns:a16="http://schemas.microsoft.com/office/drawing/2014/main" val="2067674999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59195454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336014930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433665678"/>
                    </a:ext>
                  </a:extLst>
                </a:gridCol>
              </a:tblGrid>
              <a:tr h="21509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指標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１年目（事業年度）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２年目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３年目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45279425"/>
                  </a:ext>
                </a:extLst>
              </a:tr>
              <a:tr h="215099">
                <a:tc>
                  <a:txBody>
                    <a:bodyPr/>
                    <a:lstStyle/>
                    <a:p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470906"/>
                  </a:ext>
                </a:extLst>
              </a:tr>
              <a:tr h="215099">
                <a:tc>
                  <a:txBody>
                    <a:bodyPr/>
                    <a:lstStyle/>
                    <a:p>
                      <a:endParaRPr kumimoji="1" lang="ja-JP" altLang="en-US" sz="105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5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7357937"/>
                  </a:ext>
                </a:extLst>
              </a:tr>
              <a:tr h="215099">
                <a:tc>
                  <a:txBody>
                    <a:bodyPr/>
                    <a:lstStyle/>
                    <a:p>
                      <a:endParaRPr kumimoji="1" lang="ja-JP" altLang="en-US" sz="105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5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35474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37485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317</TotalTime>
  <Words>45</Words>
  <Application>Microsoft Office PowerPoint</Application>
  <PresentationFormat>画面に合わせる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メイリオ</vt:lpstr>
      <vt:lpstr>游ゴシック</vt:lpstr>
      <vt:lpstr>Aptos</vt:lpstr>
      <vt:lpstr>Aptos Display</vt:lpstr>
      <vt:lpstr>Arial</vt:lpstr>
      <vt:lpstr>Office テーマ</vt:lpstr>
      <vt:lpstr>PowerPoint プレゼンテーション</vt:lpstr>
    </vt:vector>
  </TitlesOfParts>
  <Company>Oitapref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児玉　海太</dc:creator>
  <cp:lastModifiedBy>児玉　海太</cp:lastModifiedBy>
  <cp:revision>4</cp:revision>
  <dcterms:created xsi:type="dcterms:W3CDTF">2025-03-04T06:05:59Z</dcterms:created>
  <dcterms:modified xsi:type="dcterms:W3CDTF">2025-03-17T01:48:45Z</dcterms:modified>
</cp:coreProperties>
</file>